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82" r:id="rId1"/>
  </p:sldMasterIdLst>
  <p:notesMasterIdLst>
    <p:notesMasterId r:id="rId16"/>
  </p:notesMasterIdLst>
  <p:sldIdLst>
    <p:sldId id="256" r:id="rId2"/>
    <p:sldId id="266" r:id="rId3"/>
    <p:sldId id="267" r:id="rId4"/>
    <p:sldId id="268" r:id="rId5"/>
    <p:sldId id="269" r:id="rId6"/>
    <p:sldId id="270" r:id="rId7"/>
    <p:sldId id="277" r:id="rId8"/>
    <p:sldId id="271" r:id="rId9"/>
    <p:sldId id="272" r:id="rId10"/>
    <p:sldId id="278" r:id="rId11"/>
    <p:sldId id="273" r:id="rId12"/>
    <p:sldId id="274" r:id="rId13"/>
    <p:sldId id="275" r:id="rId14"/>
    <p:sldId id="276" r:id="rId15"/>
  </p:sldIdLst>
  <p:sldSz cx="14630400" cy="8229600"/>
  <p:notesSz cx="8229600" cy="14630400"/>
  <p:embeddedFontLs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Calibri Light" panose="020F0302020204030204" pitchFamily="34" charset="0"/>
      <p:regular r:id="rId21"/>
      <p:italic r:id="rId22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Алексей Триголос" initials="АТ" lastIdx="1" clrIdx="0">
    <p:extLst>
      <p:ext uri="{19B8F6BF-5375-455C-9EA6-DF929625EA0E}">
        <p15:presenceInfo xmlns:p15="http://schemas.microsoft.com/office/powerpoint/2012/main" userId="7a9e3036f41bf38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583" autoAdjust="0"/>
    <p:restoredTop sz="94610"/>
  </p:normalViewPr>
  <p:slideViewPr>
    <p:cSldViewPr snapToGrid="0" snapToObjects="1">
      <p:cViewPr varScale="1">
        <p:scale>
          <a:sx n="91" d="100"/>
          <a:sy n="91" d="100"/>
        </p:scale>
        <p:origin x="68" y="1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755686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800" y="1346836"/>
            <a:ext cx="10972800" cy="2865120"/>
          </a:xfrm>
        </p:spPr>
        <p:txBody>
          <a:bodyPr anchor="b"/>
          <a:lstStyle>
            <a:lvl1pPr algn="ctr">
              <a:defRPr sz="7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4322446"/>
            <a:ext cx="10972800" cy="1986914"/>
          </a:xfrm>
        </p:spPr>
        <p:txBody>
          <a:bodyPr/>
          <a:lstStyle>
            <a:lvl1pPr marL="0" indent="0" algn="ctr">
              <a:buNone/>
              <a:defRPr sz="2880"/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8E54AD-06B9-424F-A8CC-77F01DFD2CE7}" type="datetime1">
              <a:rPr lang="en-US" smtClean="0"/>
              <a:t>5/20/2025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34600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997031-8F3D-4FDE-9D80-0A204FA6F9DA}" type="datetime1">
              <a:rPr lang="en-US" smtClean="0"/>
              <a:t>5/20/2025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49061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469880" y="438150"/>
            <a:ext cx="3154680" cy="6974206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05840" y="438150"/>
            <a:ext cx="9281160" cy="6974206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1B899-2FA9-4120-8445-7128BEA6EFE5}" type="datetime1">
              <a:rPr lang="en-US" smtClean="0"/>
              <a:t>5/20/2025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37694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379673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BEE82-12A7-44FE-A7BD-45EF7602D179}" type="datetime1">
              <a:rPr lang="en-US" smtClean="0"/>
              <a:t>5/20/2025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61109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8220" y="2051686"/>
            <a:ext cx="12618720" cy="3423284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8220" y="5507356"/>
            <a:ext cx="12618720" cy="1800224"/>
          </a:xfrm>
        </p:spPr>
        <p:txBody>
          <a:bodyPr/>
          <a:lstStyle>
            <a:lvl1pPr marL="0" indent="0">
              <a:buNone/>
              <a:defRPr sz="2880">
                <a:solidFill>
                  <a:schemeClr val="tx1">
                    <a:tint val="75000"/>
                  </a:schemeClr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55490-8A55-4322-9849-EA5162DB4BC3}" type="datetime1">
              <a:rPr lang="en-US" smtClean="0"/>
              <a:t>5/20/2025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33977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05840" y="2190750"/>
            <a:ext cx="6217920" cy="522160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06640" y="2190750"/>
            <a:ext cx="6217920" cy="522160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FFD88-7C8E-4F7C-B688-81DC008D74D6}" type="datetime1">
              <a:rPr lang="en-US" smtClean="0"/>
              <a:t>5/20/2025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82808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438150"/>
            <a:ext cx="12618720" cy="1590676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7746" y="2017396"/>
            <a:ext cx="6189344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7746" y="3006090"/>
            <a:ext cx="6189344" cy="442150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406640" y="2017396"/>
            <a:ext cx="6219826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06640" y="3006090"/>
            <a:ext cx="6219826" cy="442150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766310-1DE2-467D-8CD4-C9AF97EE437D}" type="datetime1">
              <a:rPr lang="en-US" smtClean="0"/>
              <a:t>5/20/2025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80975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FAE938-FFD2-4AFC-8ED1-94F0560401CE}" type="datetime1">
              <a:rPr lang="en-US" smtClean="0"/>
              <a:t>5/20/2025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0853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98391-06B4-44B6-B068-32A60A41B763}" type="datetime1">
              <a:rPr lang="en-US" smtClean="0"/>
              <a:t>5/20/2025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0629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>
              <a:defRPr sz="3840"/>
            </a:lvl1pPr>
            <a:lvl2pPr>
              <a:defRPr sz="3360"/>
            </a:lvl2pPr>
            <a:lvl3pPr>
              <a:defRPr sz="288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518F75-E69F-4DF1-ADB7-F8F5B742B8D6}" type="datetime1">
              <a:rPr lang="en-US" smtClean="0"/>
              <a:t>5/20/2025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40607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219826" y="1184911"/>
            <a:ext cx="7406640" cy="5848350"/>
          </a:xfrm>
        </p:spPr>
        <p:txBody>
          <a:bodyPr anchor="t"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4485E-E4C7-44B6-9B66-DBB27F59F461}" type="datetime1">
              <a:rPr lang="en-US" smtClean="0"/>
              <a:t>5/20/2025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9445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05840" y="438150"/>
            <a:ext cx="12618720" cy="1590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40" y="2190750"/>
            <a:ext cx="12618720" cy="5221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76FCC8-947E-44A0-8620-46D264B7A4D6}" type="datetime1">
              <a:rPr lang="en-US" smtClean="0"/>
              <a:t>5/20/2025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20599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</p:sldLayoutIdLst>
  <p:hf hdr="0" ftr="0" dt="0"/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52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financetp.fa.ru/jour/article/view/950/633" TargetMode="Externa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1260495" y="3060051"/>
            <a:ext cx="12109410" cy="21094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/>
            <a:r>
              <a:rPr lang="ru-RU" sz="4400" b="1" dirty="0">
                <a:effectLst/>
              </a:rPr>
              <a:t>Прогнозирование стоимости акций на российском рынке с использованием машинного обучения и анализа текстовых данных</a:t>
            </a:r>
          </a:p>
        </p:txBody>
      </p:sp>
      <p:sp>
        <p:nvSpPr>
          <p:cNvPr id="6" name="Text 3"/>
          <p:cNvSpPr/>
          <p:nvPr/>
        </p:nvSpPr>
        <p:spPr>
          <a:xfrm>
            <a:off x="9381067" y="6068258"/>
            <a:ext cx="398883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ru-RU" sz="2400" dirty="0"/>
              <a:t>Автор: Алексей Триголос</a:t>
            </a:r>
          </a:p>
          <a:p>
            <a:pPr marL="0" indent="0" algn="r">
              <a:lnSpc>
                <a:spcPts val="2850"/>
              </a:lnSpc>
              <a:buNone/>
            </a:pPr>
            <a:r>
              <a:rPr lang="ru-RU" sz="2400" dirty="0"/>
              <a:t>Руководитель: Руслан Каюмов</a:t>
            </a:r>
            <a:endParaRPr lang="en-US" sz="2400" dirty="0"/>
          </a:p>
        </p:txBody>
      </p:sp>
      <p:sp>
        <p:nvSpPr>
          <p:cNvPr id="8" name="Text 5"/>
          <p:cNvSpPr/>
          <p:nvPr/>
        </p:nvSpPr>
        <p:spPr>
          <a:xfrm>
            <a:off x="908209" y="6589157"/>
            <a:ext cx="134064" cy="97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750"/>
              </a:lnSpc>
              <a:buNone/>
            </a:pPr>
            <a:r>
              <a:rPr lang="en-US" sz="750" dirty="0">
                <a:solidFill>
                  <a:srgbClr val="FFFFFF"/>
                </a:solidFill>
                <a:latin typeface="Tomorrow Medium" pitchFamily="34" charset="0"/>
                <a:ea typeface="Tomorrow Medium" pitchFamily="34" charset="-122"/>
                <a:cs typeface="Tomorrow Medium" pitchFamily="34" charset="-120"/>
              </a:rPr>
              <a:t>AA</a:t>
            </a:r>
            <a:endParaRPr lang="en-US" sz="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3334EE13-EE4A-4F7F-A339-083CC97E7CD6}"/>
              </a:ext>
            </a:extLst>
          </p:cNvPr>
          <p:cNvSpPr/>
          <p:nvPr/>
        </p:nvSpPr>
        <p:spPr>
          <a:xfrm>
            <a:off x="4190703" y="495526"/>
            <a:ext cx="5099880" cy="6652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/>
            <a:r>
              <a:rPr lang="ru-RU" sz="4400" b="1" dirty="0"/>
              <a:t>Текущие результаты</a:t>
            </a:r>
            <a:endParaRPr lang="ru-RU" sz="4400" b="1" dirty="0">
              <a:effectLst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43349FE0-40FE-4339-B0A3-8B6DD1D99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10</a:t>
            </a:fld>
            <a:endParaRPr lang="en-US" dirty="0"/>
          </a:p>
        </p:txBody>
      </p:sp>
      <p:graphicFrame>
        <p:nvGraphicFramePr>
          <p:cNvPr id="7" name="Таблица 8">
            <a:extLst>
              <a:ext uri="{FF2B5EF4-FFF2-40B4-BE49-F238E27FC236}">
                <a16:creationId xmlns:a16="http://schemas.microsoft.com/office/drawing/2014/main" id="{CE512583-DDDB-4D85-985D-FE1C3049EB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4861971"/>
              </p:ext>
            </p:extLst>
          </p:nvPr>
        </p:nvGraphicFramePr>
        <p:xfrm>
          <a:off x="649154" y="1715178"/>
          <a:ext cx="13429815" cy="5686255"/>
        </p:xfrm>
        <a:graphic>
          <a:graphicData uri="http://schemas.openxmlformats.org/drawingml/2006/table">
            <a:tbl>
              <a:tblPr firstRow="1">
                <a:tableStyleId>{073A0DAA-6AF3-43AB-8588-CEC1D06C72B9}</a:tableStyleId>
              </a:tblPr>
              <a:tblGrid>
                <a:gridCol w="1918545">
                  <a:extLst>
                    <a:ext uri="{9D8B030D-6E8A-4147-A177-3AD203B41FA5}">
                      <a16:colId xmlns:a16="http://schemas.microsoft.com/office/drawing/2014/main" val="3003663929"/>
                    </a:ext>
                  </a:extLst>
                </a:gridCol>
                <a:gridCol w="1918545">
                  <a:extLst>
                    <a:ext uri="{9D8B030D-6E8A-4147-A177-3AD203B41FA5}">
                      <a16:colId xmlns:a16="http://schemas.microsoft.com/office/drawing/2014/main" val="435432430"/>
                    </a:ext>
                  </a:extLst>
                </a:gridCol>
                <a:gridCol w="1918545">
                  <a:extLst>
                    <a:ext uri="{9D8B030D-6E8A-4147-A177-3AD203B41FA5}">
                      <a16:colId xmlns:a16="http://schemas.microsoft.com/office/drawing/2014/main" val="2160074616"/>
                    </a:ext>
                  </a:extLst>
                </a:gridCol>
                <a:gridCol w="1918545">
                  <a:extLst>
                    <a:ext uri="{9D8B030D-6E8A-4147-A177-3AD203B41FA5}">
                      <a16:colId xmlns:a16="http://schemas.microsoft.com/office/drawing/2014/main" val="3121005434"/>
                    </a:ext>
                  </a:extLst>
                </a:gridCol>
                <a:gridCol w="1918545">
                  <a:extLst>
                    <a:ext uri="{9D8B030D-6E8A-4147-A177-3AD203B41FA5}">
                      <a16:colId xmlns:a16="http://schemas.microsoft.com/office/drawing/2014/main" val="3643222412"/>
                    </a:ext>
                  </a:extLst>
                </a:gridCol>
                <a:gridCol w="1918545">
                  <a:extLst>
                    <a:ext uri="{9D8B030D-6E8A-4147-A177-3AD203B41FA5}">
                      <a16:colId xmlns:a16="http://schemas.microsoft.com/office/drawing/2014/main" val="1055783014"/>
                    </a:ext>
                  </a:extLst>
                </a:gridCol>
                <a:gridCol w="1918545">
                  <a:extLst>
                    <a:ext uri="{9D8B030D-6E8A-4147-A177-3AD203B41FA5}">
                      <a16:colId xmlns:a16="http://schemas.microsoft.com/office/drawing/2014/main" val="1690957932"/>
                    </a:ext>
                  </a:extLst>
                </a:gridCol>
              </a:tblGrid>
              <a:tr h="699955">
                <a:tc rowSpan="2">
                  <a:txBody>
                    <a:bodyPr/>
                    <a:lstStyle/>
                    <a:p>
                      <a:pPr algn="ctr"/>
                      <a:r>
                        <a:rPr lang="ru-RU" dirty="0"/>
                        <a:t>День прогноза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Ridge 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Random Forest</a:t>
                      </a:r>
                      <a:endParaRPr lang="ru-RU" dirty="0"/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LSTM</a:t>
                      </a:r>
                      <a:endParaRPr lang="ru-RU" dirty="0"/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0947328"/>
                  </a:ext>
                </a:extLst>
              </a:tr>
              <a:tr h="997260">
                <a:tc vMerge="1"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MAPE</a:t>
                      </a:r>
                      <a:endParaRPr lang="ru-RU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RMSE</a:t>
                      </a:r>
                      <a:endParaRPr lang="ru-RU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MAPE</a:t>
                      </a:r>
                      <a:endParaRPr lang="ru-RU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RMSE</a:t>
                      </a:r>
                      <a:endParaRPr lang="ru-RU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MAPE</a:t>
                      </a:r>
                      <a:endParaRPr lang="ru-RU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RMSE</a:t>
                      </a:r>
                      <a:endParaRPr lang="ru-RU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5370961"/>
                  </a:ext>
                </a:extLst>
              </a:tr>
              <a:tr h="997260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Первый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2.63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26.58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2.77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22.85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ru-RU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4534293"/>
                  </a:ext>
                </a:extLst>
              </a:tr>
              <a:tr h="997260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Неделя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6.29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74.49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6.19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59.63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0580178"/>
                  </a:ext>
                </a:extLst>
              </a:tr>
              <a:tr h="997260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2 недели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9.5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114.53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8.77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82.38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ru-RU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90719250"/>
                  </a:ext>
                </a:extLst>
              </a:tr>
              <a:tr h="997260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Месяц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13.46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146.07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10.58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81.37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ru-RU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529713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455810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3334EE13-EE4A-4F7F-A339-083CC97E7CD6}"/>
              </a:ext>
            </a:extLst>
          </p:cNvPr>
          <p:cNvSpPr/>
          <p:nvPr/>
        </p:nvSpPr>
        <p:spPr>
          <a:xfrm>
            <a:off x="4656517" y="649333"/>
            <a:ext cx="5317364" cy="6652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/>
            <a:r>
              <a:rPr lang="ru-RU" sz="4400" b="1" dirty="0"/>
              <a:t>Архитектура сервиса</a:t>
            </a:r>
            <a:endParaRPr lang="ru-RU" sz="4400" b="1" dirty="0">
              <a:effectLst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49A7E94-CE6F-4465-9F3C-92A21DA7C6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4947" y="1509349"/>
            <a:ext cx="6131437" cy="5770764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DEF955A-86BE-4E3D-8EA2-EE8E08002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4530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3334EE13-EE4A-4F7F-A339-083CC97E7CD6}"/>
              </a:ext>
            </a:extLst>
          </p:cNvPr>
          <p:cNvSpPr/>
          <p:nvPr/>
        </p:nvSpPr>
        <p:spPr>
          <a:xfrm>
            <a:off x="6362625" y="140895"/>
            <a:ext cx="1905150" cy="6652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/>
            <a:r>
              <a:rPr lang="ru-RU" sz="4400" b="1" dirty="0">
                <a:effectLst/>
              </a:rPr>
              <a:t>Сервис</a:t>
            </a:r>
          </a:p>
        </p:txBody>
      </p:sp>
      <p:pic>
        <p:nvPicPr>
          <p:cNvPr id="12" name="service">
            <a:hlinkClick r:id="" action="ppaction://media"/>
            <a:extLst>
              <a:ext uri="{FF2B5EF4-FFF2-40B4-BE49-F238E27FC236}">
                <a16:creationId xmlns:a16="http://schemas.microsoft.com/office/drawing/2014/main" id="{C5332287-DDC4-40E7-8264-D5BB02FBE190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08100" y="915950"/>
            <a:ext cx="12014200" cy="7172755"/>
          </a:xfrm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55D1CE77-5615-4267-81E8-E6A551BA9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5016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20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3334EE13-EE4A-4F7F-A339-083CC97E7CD6}"/>
              </a:ext>
            </a:extLst>
          </p:cNvPr>
          <p:cNvSpPr/>
          <p:nvPr/>
        </p:nvSpPr>
        <p:spPr>
          <a:xfrm>
            <a:off x="5030239" y="1345006"/>
            <a:ext cx="4569921" cy="6652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/>
            <a:r>
              <a:rPr lang="ru-RU" sz="4400" b="1" dirty="0"/>
              <a:t>Дальнейший план</a:t>
            </a:r>
            <a:endParaRPr lang="ru-RU" sz="4400" b="1" dirty="0">
              <a:effectLst/>
            </a:endParaRP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11B9F03A-5FAE-4B92-A309-8108FE8C66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70910" y="3644688"/>
            <a:ext cx="7688580" cy="2188846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</a:rPr>
              <a:t>Обучение модели на основе новостей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</a:rPr>
              <a:t>Создание гибридной модели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</a:rPr>
              <a:t>Анализ и сравнение полученных результатов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</a:rPr>
              <a:t>Улучшение сервиса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54C44400-D255-4ACC-80DD-786917644D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30371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3334EE13-EE4A-4F7F-A339-083CC97E7CD6}"/>
              </a:ext>
            </a:extLst>
          </p:cNvPr>
          <p:cNvSpPr/>
          <p:nvPr/>
        </p:nvSpPr>
        <p:spPr>
          <a:xfrm>
            <a:off x="3620539" y="3649133"/>
            <a:ext cx="7389321" cy="7329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/>
            <a:r>
              <a:rPr lang="ru-RU" sz="6000" b="1" dirty="0"/>
              <a:t>Спасибо за внимание.</a:t>
            </a:r>
            <a:endParaRPr lang="ru-RU" sz="6000" b="1" dirty="0">
              <a:effectLst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9EB185E2-8064-49AA-AAEC-362D19CBC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58856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3334EE13-EE4A-4F7F-A339-083CC97E7CD6}"/>
              </a:ext>
            </a:extLst>
          </p:cNvPr>
          <p:cNvSpPr/>
          <p:nvPr/>
        </p:nvSpPr>
        <p:spPr>
          <a:xfrm>
            <a:off x="5560223" y="1297682"/>
            <a:ext cx="3509953" cy="6652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/>
            <a:r>
              <a:rPr lang="ru-RU" sz="4400" b="1" dirty="0">
                <a:effectLst/>
              </a:rPr>
              <a:t>Цели и задачи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338093DF-24AA-492B-BA2C-F2652DB240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94921" y="2803823"/>
            <a:ext cx="10033130" cy="3813362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</a:rPr>
              <a:t>Исследовать подобные работы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</a:rPr>
              <a:t>Собрать данные по акциям и новостям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</a:rPr>
              <a:t>Предобработать данные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</a:rPr>
              <a:t>Обучить модели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</a:rPr>
              <a:t>Собрать и проанализировать метрики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</a:rPr>
              <a:t>Проверить улучшение прогнозов с использование новостей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</a:rPr>
              <a:t>Сделать выводы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BF92F86D-98A1-4E77-979B-B575F8883B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6725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3334EE13-EE4A-4F7F-A339-083CC97E7CD6}"/>
              </a:ext>
            </a:extLst>
          </p:cNvPr>
          <p:cNvSpPr/>
          <p:nvPr/>
        </p:nvSpPr>
        <p:spPr>
          <a:xfrm>
            <a:off x="2835145" y="1271141"/>
            <a:ext cx="8960110" cy="6652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/>
            <a:r>
              <a:rPr lang="ru-RU" sz="4400" b="1" dirty="0">
                <a:effectLst/>
              </a:rPr>
              <a:t>Предыдущий опыт в других работах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338093DF-24AA-492B-BA2C-F2652DB240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61066" y="3132667"/>
            <a:ext cx="11108268" cy="2683934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LSTM </a:t>
            </a:r>
            <a:r>
              <a:rPr lang="ru-RU" dirty="0">
                <a:solidFill>
                  <a:schemeClr val="tx1"/>
                </a:solidFill>
              </a:rPr>
              <a:t>часто лучше предсказывает.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sz="1600" dirty="0">
                <a:solidFill>
                  <a:schemeClr val="tx1"/>
                </a:solidFill>
              </a:rPr>
              <a:t>[1]</a:t>
            </a:r>
            <a:endParaRPr lang="ru-RU" dirty="0">
              <a:solidFill>
                <a:schemeClr val="tx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</a:rPr>
              <a:t>Удавалось достигнуть точности в 96</a:t>
            </a:r>
            <a:r>
              <a:rPr lang="en-US" dirty="0">
                <a:solidFill>
                  <a:schemeClr val="tx1"/>
                </a:solidFill>
              </a:rPr>
              <a:t>%</a:t>
            </a:r>
            <a:r>
              <a:rPr lang="ru-RU" dirty="0">
                <a:solidFill>
                  <a:schemeClr val="tx1"/>
                </a:solidFill>
              </a:rPr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</a:rPr>
              <a:t>Использование новостей помогает улучшать предсказания.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</a:rPr>
              <a:t>Цены акций могут коррелировать с ценами полезных ископаемых.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</a:rPr>
              <a:t>Увеличение категорий новостей повышает точность.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B9853296-EC35-4374-BBC2-3EC882889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3</a:t>
            </a:fld>
            <a:endParaRPr lang="en-US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12452E6D-1E5B-4ACE-A8E3-352A1016AA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54310" y="7589348"/>
            <a:ext cx="4121780" cy="438150"/>
          </a:xfrm>
        </p:spPr>
        <p:txBody>
          <a:bodyPr/>
          <a:lstStyle/>
          <a:p>
            <a:r>
              <a:rPr lang="en-US" dirty="0">
                <a:hlinkClick r:id="rId2"/>
              </a:rPr>
              <a:t>[1] https://financetp.fa.ru/jour/article/view/950/633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94537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Объект 11">
            <a:extLst>
              <a:ext uri="{FF2B5EF4-FFF2-40B4-BE49-F238E27FC236}">
                <a16:creationId xmlns:a16="http://schemas.microsoft.com/office/drawing/2014/main" id="{0F5F025A-705A-4694-8AA6-2C6789084F53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2"/>
          <a:stretch>
            <a:fillRect/>
          </a:stretch>
        </p:blipFill>
        <p:spPr>
          <a:xfrm>
            <a:off x="753856" y="3412422"/>
            <a:ext cx="6216650" cy="2741612"/>
          </a:xfrm>
        </p:spPr>
      </p:pic>
      <p:sp>
        <p:nvSpPr>
          <p:cNvPr id="2" name="Text 0">
            <a:extLst>
              <a:ext uri="{FF2B5EF4-FFF2-40B4-BE49-F238E27FC236}">
                <a16:creationId xmlns:a16="http://schemas.microsoft.com/office/drawing/2014/main" id="{3334EE13-EE4A-4F7F-A339-083CC97E7CD6}"/>
              </a:ext>
            </a:extLst>
          </p:cNvPr>
          <p:cNvSpPr/>
          <p:nvPr/>
        </p:nvSpPr>
        <p:spPr>
          <a:xfrm>
            <a:off x="6230394" y="1281156"/>
            <a:ext cx="2169612" cy="6652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/>
            <a:r>
              <a:rPr lang="ru-RU" sz="4400" b="1" dirty="0">
                <a:effectLst/>
              </a:rPr>
              <a:t>Данны</a:t>
            </a:r>
            <a:r>
              <a:rPr lang="ru-RU" sz="4400" b="1" dirty="0"/>
              <a:t>е</a:t>
            </a:r>
            <a:endParaRPr lang="ru-RU" sz="4400" b="1" dirty="0">
              <a:effectLst/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DE04830B-0593-4116-886D-12C3E4A5D6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4484" y="6154034"/>
            <a:ext cx="5200155" cy="489641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AFLT, HEAD, QIWI, VTBR </a:t>
            </a:r>
            <a:r>
              <a:rPr lang="ru-RU" dirty="0">
                <a:solidFill>
                  <a:schemeClr val="tx1"/>
                </a:solidFill>
              </a:rPr>
              <a:t>и другие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9598E6ED-8367-4DC8-BC77-62E95C4A6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4</a:t>
            </a:fld>
            <a:endParaRPr lang="en-US" dirty="0"/>
          </a:p>
        </p:txBody>
      </p:sp>
      <p:pic>
        <p:nvPicPr>
          <p:cNvPr id="10" name="Объект 9">
            <a:extLst>
              <a:ext uri="{FF2B5EF4-FFF2-40B4-BE49-F238E27FC236}">
                <a16:creationId xmlns:a16="http://schemas.microsoft.com/office/drawing/2014/main" id="{C02D9D97-E22B-4BBE-B73A-10F16F33AB2D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3"/>
          <a:stretch>
            <a:fillRect/>
          </a:stretch>
        </p:blipFill>
        <p:spPr>
          <a:xfrm>
            <a:off x="7659894" y="4053651"/>
            <a:ext cx="6216650" cy="1808162"/>
          </a:xfrm>
        </p:spPr>
      </p:pic>
    </p:spTree>
    <p:extLst>
      <p:ext uri="{BB962C8B-B14F-4D97-AF65-F5344CB8AC3E}">
        <p14:creationId xmlns:p14="http://schemas.microsoft.com/office/powerpoint/2010/main" val="30134204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3334EE13-EE4A-4F7F-A339-083CC97E7CD6}"/>
              </a:ext>
            </a:extLst>
          </p:cNvPr>
          <p:cNvSpPr/>
          <p:nvPr/>
        </p:nvSpPr>
        <p:spPr>
          <a:xfrm>
            <a:off x="4452872" y="202090"/>
            <a:ext cx="5190662" cy="6652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/>
            <a:r>
              <a:rPr lang="ru-RU" sz="4400" b="1" dirty="0">
                <a:effectLst/>
              </a:rPr>
              <a:t>Данные по акциям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BCDCD04-B467-4835-BBB4-91AAC30BCC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408" y="867372"/>
            <a:ext cx="6282265" cy="3257628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042B2DDF-2F27-4877-A2C2-A56FA688E6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408" y="4162080"/>
            <a:ext cx="5846554" cy="4001969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15F4C4BF-B05B-432E-A8EF-0016D535D6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0840" y="4162080"/>
            <a:ext cx="6214585" cy="4022068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97D8C91F-8E67-4669-B553-0BD2EEDADA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5843" y="867372"/>
            <a:ext cx="6173510" cy="3229159"/>
          </a:xfrm>
          <a:prstGeom prst="rect">
            <a:avLst/>
          </a:prstGeom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B67EABC0-8B18-4DDA-A22D-CD1D85A8A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34744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3334EE13-EE4A-4F7F-A339-083CC97E7CD6}"/>
              </a:ext>
            </a:extLst>
          </p:cNvPr>
          <p:cNvSpPr/>
          <p:nvPr/>
        </p:nvSpPr>
        <p:spPr>
          <a:xfrm>
            <a:off x="5839726" y="425968"/>
            <a:ext cx="2250272" cy="6652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/>
            <a:r>
              <a:rPr lang="ru-RU" sz="4400" b="1" dirty="0">
                <a:effectLst/>
              </a:rPr>
              <a:t>Новости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DFB0753-1D38-48C9-9AFE-69E96C8FCF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5236"/>
            <a:ext cx="4656561" cy="468329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6567024-20F9-4E0D-8DEA-71EBCF9A4F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3791" y="330886"/>
            <a:ext cx="4366610" cy="4791448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CFB8417-982C-44F1-88EA-81855533A6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7061" y="4127466"/>
            <a:ext cx="6860465" cy="4102134"/>
          </a:xfrm>
          <a:prstGeom prst="rect">
            <a:avLst/>
          </a:prstGeom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39FAAACC-FDB7-4B4D-9731-3BD017C7F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97843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3334EE13-EE4A-4F7F-A339-083CC97E7CD6}"/>
              </a:ext>
            </a:extLst>
          </p:cNvPr>
          <p:cNvSpPr/>
          <p:nvPr/>
        </p:nvSpPr>
        <p:spPr>
          <a:xfrm>
            <a:off x="4905606" y="1060473"/>
            <a:ext cx="4819188" cy="6652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/>
            <a:r>
              <a:rPr lang="ru-RU" sz="4400" b="1" dirty="0">
                <a:effectLst/>
              </a:rPr>
              <a:t>Модели</a:t>
            </a:r>
            <a:r>
              <a:rPr lang="en-US" sz="4400" b="1" dirty="0">
                <a:effectLst/>
              </a:rPr>
              <a:t> </a:t>
            </a:r>
            <a:r>
              <a:rPr lang="ru-RU" sz="4400" b="1" dirty="0">
                <a:effectLst/>
              </a:rPr>
              <a:t>и метрики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DE04830B-0593-4116-886D-12C3E4A5D6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73327" y="2718107"/>
            <a:ext cx="4657067" cy="1044964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Ridge Regression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Random Forest Regression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9598E6ED-8367-4DC8-BC77-62E95C4A6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7</a:t>
            </a:fld>
            <a:endParaRPr lang="en-US" dirty="0"/>
          </a:p>
        </p:txBody>
      </p:sp>
      <p:sp>
        <p:nvSpPr>
          <p:cNvPr id="7" name="Текст 4">
            <a:extLst>
              <a:ext uri="{FF2B5EF4-FFF2-40B4-BE49-F238E27FC236}">
                <a16:creationId xmlns:a16="http://schemas.microsoft.com/office/drawing/2014/main" id="{63325B36-C43C-4103-AF2A-1CFC109FCE9E}"/>
              </a:ext>
            </a:extLst>
          </p:cNvPr>
          <p:cNvSpPr txBox="1">
            <a:spLocks/>
          </p:cNvSpPr>
          <p:nvPr/>
        </p:nvSpPr>
        <p:spPr>
          <a:xfrm>
            <a:off x="8400008" y="2501723"/>
            <a:ext cx="4355613" cy="14777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88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8640" indent="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097280" indent="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216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45920" indent="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92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94560" indent="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92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743200" indent="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92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291840" indent="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92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840480" indent="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92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4389120" indent="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92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LSTM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</a:rPr>
              <a:t>Добавить прогнозы с новостными моделями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203428B-94F6-48A8-A178-7635CDBD45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4067" y="5267451"/>
            <a:ext cx="4915586" cy="1314286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B530320-595E-4818-B146-A9B3F68FF9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1727" y="4822032"/>
            <a:ext cx="5632833" cy="2205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7309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6CB8B49F-7846-4BA6-AA99-93A98F0DA4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999" y="4429760"/>
            <a:ext cx="6333067" cy="379984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5B74A17-3C31-4643-B1F7-0509233765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967" y="646306"/>
            <a:ext cx="6553200" cy="393192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4C80B1F4-F624-4C37-B0B0-C11ACB383F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6233" y="3916680"/>
            <a:ext cx="7188200" cy="4312920"/>
          </a:xfrm>
          <a:prstGeom prst="rect">
            <a:avLst/>
          </a:prstGeom>
        </p:spPr>
      </p:pic>
      <p:sp>
        <p:nvSpPr>
          <p:cNvPr id="2" name="Text 0">
            <a:extLst>
              <a:ext uri="{FF2B5EF4-FFF2-40B4-BE49-F238E27FC236}">
                <a16:creationId xmlns:a16="http://schemas.microsoft.com/office/drawing/2014/main" id="{3334EE13-EE4A-4F7F-A339-083CC97E7CD6}"/>
              </a:ext>
            </a:extLst>
          </p:cNvPr>
          <p:cNvSpPr/>
          <p:nvPr/>
        </p:nvSpPr>
        <p:spPr>
          <a:xfrm>
            <a:off x="1625303" y="183677"/>
            <a:ext cx="4098461" cy="6652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/>
            <a:r>
              <a:rPr lang="en-US" sz="4400" b="1" dirty="0">
                <a:effectLst/>
              </a:rPr>
              <a:t>Ridge Regression</a:t>
            </a:r>
            <a:endParaRPr lang="ru-RU" sz="4400" b="1" dirty="0">
              <a:effectLst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A541074-07FC-4E80-86C4-7395C987E1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5200" y="0"/>
            <a:ext cx="7069667" cy="4241801"/>
          </a:xfrm>
          <a:prstGeom prst="rect">
            <a:avLst/>
          </a:prstGeom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D50F2183-48B4-4054-9B3D-A06453FA6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52798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039D2B2-2B1E-4E7F-9730-AD9187C40F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4343400"/>
            <a:ext cx="6477000" cy="388620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BE8BD3F-7D7F-48FE-86E9-9EFF9F6EDA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745061"/>
            <a:ext cx="6477000" cy="38862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2C000B1-F48A-41A0-9365-D1599CC07D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745061"/>
            <a:ext cx="6477000" cy="3886200"/>
          </a:xfrm>
          <a:prstGeom prst="rect">
            <a:avLst/>
          </a:prstGeom>
        </p:spPr>
      </p:pic>
      <p:sp>
        <p:nvSpPr>
          <p:cNvPr id="2" name="Text 0">
            <a:extLst>
              <a:ext uri="{FF2B5EF4-FFF2-40B4-BE49-F238E27FC236}">
                <a16:creationId xmlns:a16="http://schemas.microsoft.com/office/drawing/2014/main" id="{3334EE13-EE4A-4F7F-A339-083CC97E7CD6}"/>
              </a:ext>
            </a:extLst>
          </p:cNvPr>
          <p:cNvSpPr/>
          <p:nvPr/>
        </p:nvSpPr>
        <p:spPr>
          <a:xfrm>
            <a:off x="4190703" y="251400"/>
            <a:ext cx="6248994" cy="6652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/>
            <a:r>
              <a:rPr lang="en-US" sz="4400" b="1" dirty="0">
                <a:effectLst/>
              </a:rPr>
              <a:t>Random Forest Regression</a:t>
            </a:r>
            <a:endParaRPr lang="ru-RU" sz="4400" b="1" dirty="0">
              <a:effectLst/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6711B5D3-668A-467B-885E-07BA56A07F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4343400"/>
            <a:ext cx="6477000" cy="3886200"/>
          </a:xfrm>
          <a:prstGeom prst="rect">
            <a:avLst/>
          </a:prstGeom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43349FE0-40FE-4339-B0A3-8B6DD1D99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31072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4983</TotalTime>
  <Words>216</Words>
  <Application>Microsoft Office PowerPoint</Application>
  <PresentationFormat>Произвольный</PresentationFormat>
  <Paragraphs>83</Paragraphs>
  <Slides>14</Slides>
  <Notes>1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19" baseType="lpstr">
      <vt:lpstr>Calibri</vt:lpstr>
      <vt:lpstr>Arial</vt:lpstr>
      <vt:lpstr>Calibri Light</vt:lpstr>
      <vt:lpstr>Tomorrow Medium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Алексей Триголос</cp:lastModifiedBy>
  <cp:revision>40</cp:revision>
  <dcterms:created xsi:type="dcterms:W3CDTF">2025-05-02T09:30:01Z</dcterms:created>
  <dcterms:modified xsi:type="dcterms:W3CDTF">2025-05-21T21:16:55Z</dcterms:modified>
</cp:coreProperties>
</file>